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257" r:id="rId3"/>
    <p:sldId id="305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7" r:id="rId12"/>
    <p:sldId id="268" r:id="rId13"/>
    <p:sldId id="306" r:id="rId14"/>
    <p:sldId id="293" r:id="rId15"/>
    <p:sldId id="294" r:id="rId16"/>
    <p:sldId id="269" r:id="rId17"/>
    <p:sldId id="295" r:id="rId18"/>
    <p:sldId id="270" r:id="rId19"/>
    <p:sldId id="271" r:id="rId20"/>
    <p:sldId id="277" r:id="rId21"/>
    <p:sldId id="273" r:id="rId22"/>
    <p:sldId id="275" r:id="rId23"/>
    <p:sldId id="314" r:id="rId24"/>
    <p:sldId id="274" r:id="rId25"/>
    <p:sldId id="276" r:id="rId26"/>
    <p:sldId id="296" r:id="rId27"/>
    <p:sldId id="272" r:id="rId28"/>
    <p:sldId id="278" r:id="rId29"/>
    <p:sldId id="307" r:id="rId30"/>
    <p:sldId id="280" r:id="rId31"/>
    <p:sldId id="308" r:id="rId32"/>
    <p:sldId id="281" r:id="rId33"/>
    <p:sldId id="310" r:id="rId34"/>
    <p:sldId id="309" r:id="rId35"/>
    <p:sldId id="282" r:id="rId36"/>
    <p:sldId id="283" r:id="rId37"/>
    <p:sldId id="284" r:id="rId38"/>
    <p:sldId id="311" r:id="rId39"/>
    <p:sldId id="303" r:id="rId40"/>
    <p:sldId id="315" r:id="rId41"/>
    <p:sldId id="312" r:id="rId42"/>
    <p:sldId id="285" r:id="rId43"/>
    <p:sldId id="279" r:id="rId44"/>
    <p:sldId id="286" r:id="rId45"/>
    <p:sldId id="304" r:id="rId46"/>
    <p:sldId id="313" r:id="rId47"/>
    <p:sldId id="287" r:id="rId48"/>
    <p:sldId id="288" r:id="rId49"/>
    <p:sldId id="297" r:id="rId50"/>
    <p:sldId id="298" r:id="rId51"/>
    <p:sldId id="289" r:id="rId52"/>
    <p:sldId id="299" r:id="rId53"/>
    <p:sldId id="300" r:id="rId54"/>
    <p:sldId id="290" r:id="rId55"/>
    <p:sldId id="301" r:id="rId56"/>
    <p:sldId id="292" r:id="rId57"/>
    <p:sldId id="30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49" autoAdjust="0"/>
  </p:normalViewPr>
  <p:slideViewPr>
    <p:cSldViewPr>
      <p:cViewPr>
        <p:scale>
          <a:sx n="83" d="100"/>
          <a:sy n="83" d="100"/>
        </p:scale>
        <p:origin x="-1788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10AD5-DEF7-4BED-80D1-8B27ACA0973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2F88A-D901-473C-9247-14E4DFD7D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1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programmer.info/professional-programmer/i-programmer/2830-was-net-all-a-mistake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*works</a:t>
            </a:r>
            <a:r>
              <a:rPr lang="en-US" baseline="0" dirty="0" smtClean="0"/>
              <a:t> well enough</a:t>
            </a:r>
          </a:p>
          <a:p>
            <a:r>
              <a:rPr lang="en-US" baseline="0" dirty="0" smtClean="0"/>
              <a:t>*developers know DX</a:t>
            </a:r>
          </a:p>
          <a:p>
            <a:r>
              <a:rPr lang="en-US" baseline="0" dirty="0" smtClean="0"/>
              <a:t>*but………..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20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Either demo or add pictures</a:t>
            </a:r>
            <a:r>
              <a:rPr lang="en-US" baseline="0" dirty="0" smtClean="0"/>
              <a:t> of the parent cubes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70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</a:t>
            </a:r>
            <a:r>
              <a:rPr lang="en-US" baseline="0" dirty="0" smtClean="0"/>
              <a:t>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*Demo </a:t>
            </a:r>
            <a:r>
              <a:rPr lang="en-US" dirty="0" err="1" smtClean="0"/>
              <a:t>vorp</a:t>
            </a:r>
            <a:r>
              <a:rPr lang="en-US" dirty="0" smtClean="0"/>
              <a:t> model animation,</a:t>
            </a:r>
            <a:r>
              <a:rPr lang="en-US" baseline="0" dirty="0" smtClean="0"/>
              <a:t> starting model viewer by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58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8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magic so to speak.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Var</a:t>
            </a:r>
            <a:r>
              <a:rPr lang="en-US" baseline="0" dirty="0" smtClean="0"/>
              <a:t> isn’t a dynamic variable but something more akin to C++0x auto; the compiler will infer type at compile time.  What LINQ primarily does is provide a lot of </a:t>
            </a:r>
            <a:r>
              <a:rPr lang="en-US" baseline="0" dirty="0" err="1" smtClean="0"/>
              <a:t>syntatic</a:t>
            </a:r>
            <a:r>
              <a:rPr lang="en-US" baseline="0" dirty="0" smtClean="0"/>
              <a:t> sugar on otherwise messy code using conventions that are already familiar to most.  Type inference also makes this portable/extendable to somewhat arbitrary types.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85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*Demo </a:t>
            </a:r>
            <a:r>
              <a:rPr lang="en-US" dirty="0" err="1" smtClean="0"/>
              <a:t>vorp</a:t>
            </a:r>
            <a:r>
              <a:rPr lang="en-US" dirty="0" smtClean="0"/>
              <a:t> model again.  Converting it, loading it in model viewer, then editing diffuse color.</a:t>
            </a:r>
          </a:p>
          <a:p>
            <a:r>
              <a:rPr lang="en-US" dirty="0" smtClean="0"/>
              <a:t>*Demo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blinnsphere</a:t>
            </a:r>
            <a:r>
              <a:rPr lang="en-US" baseline="0" dirty="0" smtClean="0"/>
              <a:t> without textures.  Add gravel textures then add rocky beach textures replacing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0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*You’re</a:t>
            </a:r>
            <a:r>
              <a:rPr lang="en-US" baseline="0" dirty="0" smtClean="0"/>
              <a:t> tied to DirectX and specifically DXUT as a framework.  Limits possibilities</a:t>
            </a:r>
          </a:p>
          <a:p>
            <a:r>
              <a:rPr lang="en-US" baseline="0" dirty="0" smtClean="0"/>
              <a:t>*If you wanted to port your sample, good luck.</a:t>
            </a:r>
          </a:p>
          <a:p>
            <a:r>
              <a:rPr lang="en-US" baseline="0" dirty="0" smtClean="0"/>
              <a:t>*But porting is going to be increasingly important.  Atom, android, tablets, they all mean </a:t>
            </a:r>
            <a:r>
              <a:rPr lang="en-US" baseline="0" dirty="0" err="1" smtClean="0"/>
              <a:t>opengl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will be future sample targets.</a:t>
            </a:r>
          </a:p>
          <a:p>
            <a:r>
              <a:rPr lang="en-US" baseline="0" dirty="0" smtClean="0"/>
              <a:t>*So abstract the platform</a:t>
            </a:r>
          </a:p>
          <a:p>
            <a:r>
              <a:rPr lang="en-US" baseline="0" dirty="0" smtClean="0"/>
              <a:t>*But not too much.  Preserve API specific features while making </a:t>
            </a:r>
            <a:r>
              <a:rPr lang="en-US" baseline="0" dirty="0" err="1" smtClean="0"/>
              <a:t>utiltity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the UT in DXUT) cross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5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as an example, </a:t>
            </a:r>
            <a:r>
              <a:rPr lang="en-US" dirty="0" err="1" smtClean="0"/>
              <a:t>TextureLoading</a:t>
            </a:r>
            <a:r>
              <a:rPr lang="en-US" baseline="0" dirty="0" smtClean="0"/>
              <a:t> has an almost identical API for the DX and OpenGL variants, with differences accounting for conventions of each API.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20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ok, how do you go</a:t>
            </a:r>
            <a:r>
              <a:rPr lang="en-US" baseline="0" dirty="0" smtClean="0"/>
              <a:t> about writing a sample in CPUT?  You start out by first deriving a main, driver class from either CPUT_DX11 or CPUT_OG31.  You then have access to three important callbacks that will drive the execution of your sample…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64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*In addition to limited platform abstraction and common utility </a:t>
            </a:r>
            <a:r>
              <a:rPr lang="en-US" dirty="0" err="1" smtClean="0"/>
              <a:t>api</a:t>
            </a:r>
            <a:r>
              <a:rPr lang="en-US" dirty="0" smtClean="0"/>
              <a:t>,</a:t>
            </a:r>
            <a:r>
              <a:rPr lang="en-US" baseline="0" dirty="0" smtClean="0"/>
              <a:t> some other features of CPUT are a very easy to use GUI system that can reproduce any of the common DXUT controls and some quality of life features like advanced error detection.</a:t>
            </a:r>
          </a:p>
          <a:p>
            <a:r>
              <a:rPr lang="en-US" baseline="0" dirty="0" smtClean="0"/>
              <a:t>* This is an example of typical code you might see in the render loop of a CPUT sample.  It blends CPUT calls with direct API calls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setting </a:t>
            </a:r>
            <a:r>
              <a:rPr lang="en-US" baseline="0" dirty="0" err="1" smtClean="0"/>
              <a:t>shaders</a:t>
            </a:r>
            <a:r>
              <a:rPr lang="en-US" baseline="0" dirty="0" smtClean="0"/>
              <a:t>/samplers)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*Transitioning now to some background on CPRT, CPRT</a:t>
            </a:r>
            <a:r>
              <a:rPr lang="en-US" baseline="0" dirty="0" smtClean="0"/>
              <a:t> is the file format powering the new framework.  CPRT is a few different things including the file format and some tools for converting/loading it of which my user interface is a component.</a:t>
            </a:r>
          </a:p>
          <a:p>
            <a:r>
              <a:rPr lang="en-US" baseline="0" dirty="0" smtClean="0"/>
              <a:t>*File format itself is impressive.  Very modular design with loose coupling between components.  Designed to make adding new features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types of assets) painless.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6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*Here is an actual</a:t>
            </a:r>
            <a:r>
              <a:rPr lang="en-US" baseline="0" dirty="0" smtClean="0"/>
              <a:t> example of a CPRT file on the left and its logical representation on the right.</a:t>
            </a:r>
          </a:p>
          <a:p>
            <a:r>
              <a:rPr lang="en-US" dirty="0" smtClean="0"/>
              <a:t>*</a:t>
            </a:r>
            <a:r>
              <a:rPr lang="en-US" dirty="0" err="1" smtClean="0"/>
              <a:t>Header,data,header,data</a:t>
            </a:r>
            <a:r>
              <a:rPr lang="en-US" dirty="0" smtClean="0"/>
              <a:t> design with assets</a:t>
            </a:r>
            <a:r>
              <a:rPr lang="en-US" baseline="0" dirty="0" smtClean="0"/>
              <a:t> coming in arbitrary 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15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*So with that out there, let me transition to my work here over the summer.  My project was to make a graphical</a:t>
            </a:r>
            <a:r>
              <a:rPr lang="en-US" baseline="0" dirty="0" smtClean="0"/>
              <a:t> user interface that facilitated the FBX conversion process and allowed the user to see the resulting model in a sample CPUT environment.</a:t>
            </a:r>
          </a:p>
          <a:p>
            <a:r>
              <a:rPr lang="en-US" baseline="0" dirty="0" smtClean="0"/>
              <a:t>*My own background is in mostly C/C++ but I’ve been exposed to everything from python and </a:t>
            </a:r>
            <a:r>
              <a:rPr lang="en-US" baseline="0" dirty="0" err="1" smtClean="0"/>
              <a:t>perl</a:t>
            </a:r>
            <a:r>
              <a:rPr lang="en-US" baseline="0" dirty="0" smtClean="0"/>
              <a:t> for server side scripting to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and android development.</a:t>
            </a:r>
          </a:p>
          <a:p>
            <a:r>
              <a:rPr lang="en-US" baseline="0" dirty="0" smtClean="0"/>
              <a:t>*”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do want to go back to build a Windows C++ application how should you create the UI? At the moment you can pick between the MFC - huge and unwieldy, the ATL - easy to use but difficult to understand, the raw Win32 API, or a third party framework like Qt. Compared to the support that a .NET language gets from Windows forms or WPF this is not good.” (</a:t>
            </a:r>
            <a:r>
              <a:rPr lang="en-US" dirty="0" smtClean="0">
                <a:hlinkClick r:id="rId3"/>
              </a:rPr>
              <a:t>http://www.i-programmer.info/professional-programmer/i-programmer/2830-was-net-all-a-mistake.html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8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*What’s the message?  The message</a:t>
            </a:r>
            <a:r>
              <a:rPr lang="en-US" baseline="0" dirty="0" smtClean="0"/>
              <a:t> looks like this, at least in c#</a:t>
            </a:r>
          </a:p>
          <a:p>
            <a:r>
              <a:rPr lang="en-US" baseline="0" dirty="0" smtClean="0"/>
              <a:t>*Issues:</a:t>
            </a:r>
          </a:p>
          <a:p>
            <a:r>
              <a:rPr lang="en-US" baseline="0" dirty="0" smtClean="0"/>
              <a:t>**character encoding if sending strings</a:t>
            </a:r>
          </a:p>
          <a:p>
            <a:r>
              <a:rPr lang="en-US" baseline="0" dirty="0" smtClean="0"/>
              <a:t>**memory layout of </a:t>
            </a:r>
            <a:r>
              <a:rPr lang="en-US" baseline="0" dirty="0" err="1" smtClean="0"/>
              <a:t>structs</a:t>
            </a:r>
            <a:r>
              <a:rPr lang="en-US" baseline="0" dirty="0" smtClean="0"/>
              <a:t> on both 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2F88A-D901-473C-9247-14E4DFD7D6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BB2DA7-6305-4F5D-92AF-DCD8F0BF8CD3}" type="datetimeFigureOut">
              <a:rPr lang="en-US" smtClean="0"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E9944F-1A13-4590-A76D-34BB7BF861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Or how I learned to stop worrying and love C#</a:t>
            </a:r>
          </a:p>
          <a:p>
            <a:r>
              <a:rPr lang="en-US" dirty="0" smtClean="0"/>
              <a:t>By Sean </a:t>
            </a:r>
            <a:r>
              <a:rPr lang="en-US" dirty="0" err="1" smtClean="0"/>
              <a:t>Boocock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 smtClean="0"/>
              <a:t>The Wonderful World of Tools 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762" y="4936198"/>
            <a:ext cx="6512511" cy="1143000"/>
          </a:xfrm>
        </p:spPr>
        <p:txBody>
          <a:bodyPr/>
          <a:lstStyle/>
          <a:p>
            <a:r>
              <a:rPr lang="en-US" dirty="0" smtClean="0"/>
              <a:t>Background: CPRT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638800" y="973798"/>
            <a:ext cx="2819400" cy="330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Header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33400" y="973798"/>
            <a:ext cx="4572000" cy="3962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CPRT</a:t>
            </a:r>
          </a:p>
          <a:p>
            <a:r>
              <a:rPr lang="en-US" sz="1400" dirty="0"/>
              <a:t>a 1</a:t>
            </a:r>
          </a:p>
          <a:p>
            <a:r>
              <a:rPr lang="en-US" sz="1400" dirty="0"/>
              <a:t>200 1 1 255 1 0 0 0  # header info for Model</a:t>
            </a:r>
          </a:p>
          <a:p>
            <a:r>
              <a:rPr lang="en-US" sz="1400" dirty="0"/>
              <a:t>Asset 1</a:t>
            </a:r>
          </a:p>
          <a:p>
            <a:r>
              <a:rPr lang="en-US" sz="1400" dirty="0"/>
              <a:t># (6 elements in array)</a:t>
            </a:r>
          </a:p>
          <a:p>
            <a:r>
              <a:rPr lang="en-US" sz="1400" dirty="0"/>
              <a:t>2 3 4 5 </a:t>
            </a:r>
          </a:p>
          <a:p>
            <a:r>
              <a:rPr lang="en-US" sz="1400" dirty="0"/>
              <a:t>6 7 </a:t>
            </a:r>
          </a:p>
          <a:p>
            <a:r>
              <a:rPr lang="en-US" sz="1400" dirty="0"/>
              <a:t>end # end of array data</a:t>
            </a:r>
          </a:p>
          <a:p>
            <a:r>
              <a:rPr lang="en-US" sz="1400" dirty="0"/>
              <a:t>300 2 1 255 0 0 1 0  # header info for </a:t>
            </a:r>
            <a:r>
              <a:rPr lang="en-US" sz="1400" dirty="0" err="1"/>
              <a:t>BoundingVolume</a:t>
            </a:r>
            <a:endParaRPr lang="en-US" sz="1400" dirty="0"/>
          </a:p>
          <a:p>
            <a:r>
              <a:rPr lang="en-US" sz="1400" dirty="0"/>
              <a:t>6</a:t>
            </a:r>
          </a:p>
          <a:p>
            <a:r>
              <a:rPr lang="en-US" sz="1400" dirty="0"/>
              <a:t>0.5 0.5 0.5 -0.5 -0.5 -0.5 </a:t>
            </a:r>
          </a:p>
          <a:p>
            <a:r>
              <a:rPr lang="en-US" sz="1400" dirty="0"/>
              <a:t>end # end of array of data</a:t>
            </a:r>
          </a:p>
          <a:p>
            <a:r>
              <a:rPr lang="en-US" sz="1400" dirty="0"/>
              <a:t>2 3 1 14 1 0 4 3  # header info for Vertex Data</a:t>
            </a:r>
          </a:p>
          <a:p>
            <a:r>
              <a:rPr lang="en-US" sz="1400" dirty="0"/>
              <a:t>POSITION</a:t>
            </a:r>
          </a:p>
          <a:p>
            <a:r>
              <a:rPr lang="en-US" sz="1400" dirty="0"/>
              <a:t># (108 elements in array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638800" y="1547222"/>
            <a:ext cx="2819400" cy="595361"/>
            <a:chOff x="5562600" y="2909839"/>
            <a:chExt cx="2819400" cy="595361"/>
          </a:xfrm>
        </p:grpSpPr>
        <p:sp>
          <p:nvSpPr>
            <p:cNvPr id="5" name="Rounded Rectangle 4"/>
            <p:cNvSpPr/>
            <p:nvPr/>
          </p:nvSpPr>
          <p:spPr>
            <a:xfrm>
              <a:off x="5562600" y="2909839"/>
              <a:ext cx="2819400" cy="5953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Model Asset Header</a:t>
              </a:r>
            </a:p>
            <a:p>
              <a:pPr algn="ctr"/>
              <a:r>
                <a:rPr lang="en-US" dirty="0" smtClean="0"/>
                <a:t>Model Asset Data</a:t>
              </a:r>
              <a:endParaRPr lang="en-US" dirty="0"/>
            </a:p>
          </p:txBody>
        </p:sp>
        <p:cxnSp>
          <p:nvCxnSpPr>
            <p:cNvPr id="9" name="Straight Connector 8"/>
            <p:cNvCxnSpPr>
              <a:stCxn id="5" idx="1"/>
              <a:endCxn id="5" idx="3"/>
            </p:cNvCxnSpPr>
            <p:nvPr/>
          </p:nvCxnSpPr>
          <p:spPr>
            <a:xfrm>
              <a:off x="5562600" y="3207520"/>
              <a:ext cx="2819400" cy="0"/>
            </a:xfrm>
            <a:prstGeom prst="line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618018" y="2294983"/>
            <a:ext cx="2819400" cy="595361"/>
            <a:chOff x="5541818" y="3657600"/>
            <a:chExt cx="2819400" cy="595361"/>
          </a:xfrm>
        </p:grpSpPr>
        <p:sp>
          <p:nvSpPr>
            <p:cNvPr id="14" name="Rounded Rectangle 13"/>
            <p:cNvSpPr/>
            <p:nvPr/>
          </p:nvSpPr>
          <p:spPr>
            <a:xfrm>
              <a:off x="5541818" y="3657600"/>
              <a:ext cx="2819400" cy="5953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Bounding Volume Header</a:t>
              </a:r>
            </a:p>
            <a:p>
              <a:pPr algn="ctr"/>
              <a:r>
                <a:rPr lang="en-US" dirty="0" smtClean="0"/>
                <a:t>Bounding Volume Data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541818" y="3955280"/>
              <a:ext cx="2819400" cy="0"/>
            </a:xfrm>
            <a:prstGeom prst="line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38800" y="3042744"/>
            <a:ext cx="2819400" cy="595361"/>
            <a:chOff x="5541818" y="3657600"/>
            <a:chExt cx="2819400" cy="595361"/>
          </a:xfrm>
        </p:grpSpPr>
        <p:sp>
          <p:nvSpPr>
            <p:cNvPr id="19" name="Rounded Rectangle 18"/>
            <p:cNvSpPr/>
            <p:nvPr/>
          </p:nvSpPr>
          <p:spPr>
            <a:xfrm>
              <a:off x="5541818" y="3657600"/>
              <a:ext cx="2819400" cy="5953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Position Asset Header</a:t>
              </a:r>
            </a:p>
            <a:p>
              <a:pPr algn="ctr"/>
              <a:r>
                <a:rPr lang="en-US" dirty="0" smtClean="0"/>
                <a:t>Position Asset Data</a:t>
              </a:r>
              <a:endParaRPr 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541818" y="3955280"/>
              <a:ext cx="2819400" cy="0"/>
            </a:xfrm>
            <a:prstGeom prst="line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18018" y="3790505"/>
            <a:ext cx="2819400" cy="595361"/>
            <a:chOff x="5541818" y="3657600"/>
            <a:chExt cx="2819400" cy="595361"/>
          </a:xfrm>
        </p:grpSpPr>
        <p:sp>
          <p:nvSpPr>
            <p:cNvPr id="22" name="Rounded Rectangle 21"/>
            <p:cNvSpPr/>
            <p:nvPr/>
          </p:nvSpPr>
          <p:spPr>
            <a:xfrm>
              <a:off x="5541818" y="3657600"/>
              <a:ext cx="2819400" cy="5953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Normal Asset Header</a:t>
              </a:r>
            </a:p>
            <a:p>
              <a:pPr algn="ctr"/>
              <a:r>
                <a:rPr lang="en-US" dirty="0" smtClean="0"/>
                <a:t>Normal Asset Data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541818" y="3955280"/>
              <a:ext cx="2819400" cy="0"/>
            </a:xfrm>
            <a:prstGeom prst="line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ounded Rectangle 23"/>
          <p:cNvSpPr/>
          <p:nvPr/>
        </p:nvSpPr>
        <p:spPr>
          <a:xfrm>
            <a:off x="5618018" y="4571938"/>
            <a:ext cx="2819400" cy="330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Development: 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My own software background</a:t>
            </a:r>
          </a:p>
          <a:p>
            <a:pPr lvl="1"/>
            <a:r>
              <a:rPr lang="en-US" dirty="0" smtClean="0"/>
              <a:t>Been exposed to a fair number of languages and environments but primarily a C++/C programmer</a:t>
            </a:r>
          </a:p>
          <a:p>
            <a:pPr lvl="1"/>
            <a:r>
              <a:rPr lang="en-US" dirty="0" smtClean="0"/>
              <a:t>Never written tools, but appreciated good ones</a:t>
            </a:r>
          </a:p>
          <a:p>
            <a:r>
              <a:rPr lang="en-US" dirty="0" smtClean="0"/>
              <a:t>Initial ideas/design</a:t>
            </a:r>
          </a:p>
          <a:p>
            <a:pPr lvl="1"/>
            <a:r>
              <a:rPr lang="en-US" dirty="0" smtClean="0"/>
              <a:t>What language to use for interface?</a:t>
            </a:r>
          </a:p>
          <a:p>
            <a:pPr lvl="2"/>
            <a:r>
              <a:rPr lang="en-US" dirty="0" smtClean="0"/>
              <a:t>Native C++ with MFC</a:t>
            </a:r>
          </a:p>
          <a:p>
            <a:pPr lvl="2"/>
            <a:r>
              <a:rPr lang="en-US" dirty="0" smtClean="0"/>
              <a:t>C#</a:t>
            </a:r>
          </a:p>
          <a:p>
            <a:pPr lvl="1"/>
            <a:r>
              <a:rPr lang="en-US" dirty="0" smtClean="0"/>
              <a:t>How to integrate model viewer?</a:t>
            </a:r>
          </a:p>
          <a:p>
            <a:pPr lvl="2"/>
            <a:r>
              <a:rPr lang="en-US" dirty="0" smtClean="0"/>
              <a:t>Language would dictate how this interaction would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Development: Early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</a:p>
          <a:p>
            <a:pPr lvl="1"/>
            <a:r>
              <a:rPr lang="en-US" dirty="0" smtClean="0"/>
              <a:t>Use C# for file conversion interface (which meant learning C# as I went)</a:t>
            </a:r>
          </a:p>
          <a:p>
            <a:pPr lvl="1"/>
            <a:r>
              <a:rPr lang="en-US" dirty="0" smtClean="0"/>
              <a:t>Write model viewer as separate tool using IPC to communicate between the interface/model viewer</a:t>
            </a:r>
          </a:p>
          <a:p>
            <a:r>
              <a:rPr lang="en-US" dirty="0" smtClean="0"/>
              <a:t>IPC conundrum</a:t>
            </a:r>
          </a:p>
          <a:p>
            <a:pPr lvl="1"/>
            <a:r>
              <a:rPr lang="en-US" dirty="0" smtClean="0"/>
              <a:t>Clipboard?  Memory mapped file?  TCP/IP?</a:t>
            </a:r>
          </a:p>
          <a:p>
            <a:pPr lvl="1"/>
            <a:r>
              <a:rPr lang="en-US" dirty="0" smtClean="0"/>
              <a:t>Used WM_COPYDATA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1295400"/>
            <a:ext cx="3581400" cy="32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SendMessage</a:t>
            </a:r>
            <a:r>
              <a:rPr lang="en-US" dirty="0" smtClean="0"/>
              <a:t>(</a:t>
            </a:r>
            <a:r>
              <a:rPr lang="en-US" dirty="0" err="1"/>
              <a:t>hWnd</a:t>
            </a:r>
            <a:r>
              <a:rPr lang="en-US" dirty="0"/>
              <a:t>, </a:t>
            </a:r>
            <a:r>
              <a:rPr lang="en-US" dirty="0" smtClean="0"/>
              <a:t>		       WM_COPYDATA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                     NULL,</a:t>
            </a:r>
          </a:p>
          <a:p>
            <a:r>
              <a:rPr lang="en-US" dirty="0" smtClean="0"/>
              <a:t>                     message)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189220" y="1295400"/>
            <a:ext cx="3581400" cy="32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Message Pump</a:t>
            </a:r>
          </a:p>
          <a:p>
            <a:r>
              <a:rPr lang="en-US" dirty="0" smtClean="0"/>
              <a:t>{</a:t>
            </a:r>
            <a:br>
              <a:rPr lang="en-US" dirty="0" smtClean="0"/>
            </a:br>
            <a:r>
              <a:rPr lang="en-US" dirty="0" smtClean="0"/>
              <a:t>	…</a:t>
            </a:r>
          </a:p>
          <a:p>
            <a:r>
              <a:rPr lang="en-US" dirty="0"/>
              <a:t>	</a:t>
            </a:r>
            <a:r>
              <a:rPr lang="en-US" dirty="0" smtClean="0"/>
              <a:t>case WM_COPYDATA:</a:t>
            </a:r>
          </a:p>
          <a:p>
            <a:endParaRPr lang="en-US" dirty="0"/>
          </a:p>
          <a:p>
            <a:r>
              <a:rPr lang="en-US" dirty="0" smtClean="0"/>
              <a:t>	Bingo!</a:t>
            </a:r>
          </a:p>
          <a:p>
            <a:r>
              <a:rPr lang="en-US" dirty="0" smtClean="0"/>
              <a:t>	break;</a:t>
            </a:r>
          </a:p>
          <a:p>
            <a:r>
              <a:rPr lang="en-US" dirty="0"/>
              <a:t>	</a:t>
            </a:r>
            <a:r>
              <a:rPr lang="en-US" dirty="0" smtClean="0"/>
              <a:t>…</a:t>
            </a:r>
            <a:br>
              <a:rPr lang="en-US" dirty="0" smtClean="0"/>
            </a:b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0903" y="152400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Process 1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9123" y="152400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Process 2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9" name="Straight Arrow Connector 8"/>
          <p:cNvCxnSpPr>
            <a:stCxn id="4" idx="3"/>
            <a:endCxn id="5" idx="1"/>
          </p:cNvCxnSpPr>
          <p:nvPr/>
        </p:nvCxnSpPr>
        <p:spPr>
          <a:xfrm>
            <a:off x="3962400" y="2895600"/>
            <a:ext cx="1226820" cy="0"/>
          </a:xfrm>
          <a:prstGeom prst="straightConnector1">
            <a:avLst/>
          </a:prstGeom>
          <a:ln w="508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375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Development: Early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WM_COPYDATA and </a:t>
            </a:r>
            <a:r>
              <a:rPr lang="en-US" smtClean="0"/>
              <a:t>messaging system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19382" r="30600" b="37388"/>
          <a:stretch/>
        </p:blipFill>
        <p:spPr bwMode="auto">
          <a:xfrm>
            <a:off x="685800" y="2203800"/>
            <a:ext cx="7731642" cy="437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2625297"/>
            <a:ext cx="23975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WM_COPYDATA 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struct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3657600" y="2625297"/>
            <a:ext cx="2743200" cy="4154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532418" y="2625296"/>
            <a:ext cx="239755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Message goes here</a:t>
            </a:r>
            <a:endParaRPr lang="en-US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581400" y="3193196"/>
            <a:ext cx="297180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00400" y="3352800"/>
            <a:ext cx="1524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96583" y="2965102"/>
            <a:ext cx="341072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Have to be careful with reference types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276600" y="3442155"/>
            <a:ext cx="2743200" cy="11298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429000" y="3456294"/>
            <a:ext cx="2590800" cy="12681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0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8" grpId="1"/>
      <p:bldP spid="8" grpId="2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Development: Early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15061" r="28227" b="33358"/>
          <a:stretch/>
        </p:blipFill>
        <p:spPr bwMode="auto">
          <a:xfrm>
            <a:off x="381000" y="1600200"/>
            <a:ext cx="8348133" cy="498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3657600"/>
            <a:ext cx="341072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Pinvoke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The other way to interact with native code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H="1" flipV="1">
            <a:off x="3886200" y="2743200"/>
            <a:ext cx="3381764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79533" y="3200400"/>
            <a:ext cx="34107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Pack data into : delimited string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4191001" y="2971800"/>
            <a:ext cx="3093896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0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Development: Early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Model viewer windowing system</a:t>
            </a:r>
          </a:p>
          <a:p>
            <a:pPr lvl="1"/>
            <a:r>
              <a:rPr lang="en-US" dirty="0" smtClean="0"/>
              <a:t>First prototypes with standard DirectX rendering loop implementation</a:t>
            </a:r>
          </a:p>
          <a:p>
            <a:pPr lvl="1"/>
            <a:r>
              <a:rPr lang="en-US" dirty="0" smtClean="0"/>
              <a:t>Wouldn’t it be cool to be able to compare side-by-side the CPUT implementations of OpenGL and DirectX?</a:t>
            </a:r>
          </a:p>
          <a:p>
            <a:pPr lvl="2"/>
            <a:r>
              <a:rPr lang="en-US" dirty="0" smtClean="0"/>
              <a:t>Parent window containing multiple child windows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61" b="411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3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Building a CPUT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Model viewer is essentially first CPUT sample</a:t>
            </a:r>
          </a:p>
          <a:p>
            <a:pPr lvl="1"/>
            <a:r>
              <a:rPr lang="en-US" dirty="0" smtClean="0"/>
              <a:t>Uses the established framework with limited additional lower level access to allow for windowing system.</a:t>
            </a:r>
          </a:p>
          <a:p>
            <a:pPr lvl="1"/>
            <a:r>
              <a:rPr lang="en-US" dirty="0" smtClean="0"/>
              <a:t>Also subclass certain classes (</a:t>
            </a:r>
            <a:r>
              <a:rPr lang="en-US" dirty="0" err="1" smtClean="0"/>
              <a:t>CPUTModel</a:t>
            </a:r>
            <a:r>
              <a:rPr lang="en-US" dirty="0" smtClean="0"/>
              <a:t>) to get easier access to vertex streams.  Useful when generating mesh overlays for </a:t>
            </a:r>
            <a:r>
              <a:rPr lang="en-US" dirty="0" err="1" smtClean="0"/>
              <a:t>normals</a:t>
            </a:r>
            <a:r>
              <a:rPr lang="en-US" dirty="0" smtClean="0"/>
              <a:t>/tangents.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Model viewer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Developed basic camera system</a:t>
            </a:r>
          </a:p>
          <a:p>
            <a:pPr lvl="1"/>
            <a:r>
              <a:rPr lang="en-US" dirty="0" smtClean="0"/>
              <a:t>Free rotate around targets with mouse look</a:t>
            </a:r>
          </a:p>
          <a:p>
            <a:pPr lvl="1"/>
            <a:r>
              <a:rPr lang="en-US" dirty="0" smtClean="0"/>
              <a:t>WASD movement controls</a:t>
            </a:r>
          </a:p>
          <a:p>
            <a:pPr lvl="1"/>
            <a:r>
              <a:rPr lang="en-US" dirty="0" smtClean="0"/>
              <a:t>Caching system to minimize matrix generation</a:t>
            </a:r>
          </a:p>
          <a:p>
            <a:pPr lvl="1"/>
            <a:r>
              <a:rPr lang="en-US" dirty="0" smtClean="0"/>
              <a:t>Interfaces with other systems/objects for automatic scaling/pick 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CPUT framework</a:t>
            </a:r>
          </a:p>
          <a:p>
            <a:pPr lvl="1"/>
            <a:r>
              <a:rPr lang="en-US" dirty="0" smtClean="0"/>
              <a:t>CPRT file format</a:t>
            </a:r>
          </a:p>
          <a:p>
            <a:r>
              <a:rPr lang="en-US" dirty="0" smtClean="0"/>
              <a:t>Tool development</a:t>
            </a:r>
          </a:p>
          <a:p>
            <a:pPr lvl="1"/>
            <a:r>
              <a:rPr lang="en-US" dirty="0" smtClean="0"/>
              <a:t>Humble beginnings</a:t>
            </a:r>
          </a:p>
          <a:p>
            <a:pPr lvl="1"/>
            <a:r>
              <a:rPr lang="en-US" dirty="0" smtClean="0"/>
              <a:t>Model Viewer</a:t>
            </a:r>
          </a:p>
          <a:p>
            <a:pPr lvl="1"/>
            <a:r>
              <a:rPr lang="en-US" dirty="0" smtClean="0"/>
              <a:t>CPRT conversion interface</a:t>
            </a:r>
          </a:p>
          <a:p>
            <a:r>
              <a:rPr lang="en-US" dirty="0" smtClean="0"/>
              <a:t>CPRT contributions</a:t>
            </a:r>
          </a:p>
          <a:p>
            <a:r>
              <a:rPr lang="en-US" dirty="0" smtClean="0"/>
              <a:t>Personal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Model viewer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Two implementations of pick ray model selection</a:t>
            </a:r>
          </a:p>
          <a:p>
            <a:pPr lvl="1"/>
            <a:r>
              <a:rPr lang="en-US" dirty="0" smtClean="0"/>
              <a:t>Both based on simple axis aligned bounding box that I implemented in CPRT</a:t>
            </a:r>
          </a:p>
          <a:p>
            <a:pPr lvl="1"/>
            <a:r>
              <a:rPr lang="en-US" dirty="0" smtClean="0"/>
              <a:t>Simpler bounding sphere</a:t>
            </a:r>
          </a:p>
          <a:p>
            <a:pPr lvl="1"/>
            <a:r>
              <a:rPr lang="en-US" dirty="0" smtClean="0"/>
              <a:t>More accurate (and default) bounding box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Model viewer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Automatic asset generation</a:t>
            </a:r>
          </a:p>
          <a:p>
            <a:pPr lvl="1"/>
            <a:r>
              <a:rPr lang="en-US" dirty="0" smtClean="0"/>
              <a:t>Fault tolerant asset loading; tries as hard as possible to load an asset if it has the bare minimum needed to render.</a:t>
            </a:r>
          </a:p>
          <a:p>
            <a:pPr lvl="1"/>
            <a:r>
              <a:rPr lang="en-US" dirty="0" smtClean="0"/>
              <a:t>Delays registering of assets to inspect/determine what is missing relative to what the default </a:t>
            </a:r>
            <a:r>
              <a:rPr lang="en-US" dirty="0" err="1" smtClean="0"/>
              <a:t>shader</a:t>
            </a:r>
            <a:r>
              <a:rPr lang="en-US" dirty="0" smtClean="0"/>
              <a:t> expects.  Adds dummy data as necessary to get asset to load/render.</a:t>
            </a:r>
          </a:p>
          <a:p>
            <a:pPr lvl="1"/>
            <a:r>
              <a:rPr lang="en-US" dirty="0" smtClean="0"/>
              <a:t>Informs user of what assets were generated.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Model viewer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Bounding box, ground plane, and automatic scene scaling</a:t>
            </a:r>
          </a:p>
          <a:p>
            <a:pPr lvl="1"/>
            <a:r>
              <a:rPr lang="en-US" dirty="0" smtClean="0"/>
              <a:t>Bounding box implemented in CPRT and displayed as a line list model</a:t>
            </a:r>
          </a:p>
          <a:p>
            <a:pPr lvl="1"/>
            <a:r>
              <a:rPr lang="en-US" dirty="0" smtClean="0"/>
              <a:t>Ground plane that scales with the model size as determined by the bounding volume</a:t>
            </a:r>
          </a:p>
          <a:p>
            <a:pPr lvl="1"/>
            <a:r>
              <a:rPr lang="en-US" dirty="0" smtClean="0"/>
              <a:t>Automatic adjustments include: scaling camera position/clip planes, scaling the ground plane, and adjusting mouse camera movement constants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esentationand3x3x3\viewerScreenCap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8102" r="26024" b="35787"/>
          <a:stretch/>
        </p:blipFill>
        <p:spPr bwMode="auto">
          <a:xfrm>
            <a:off x="2209800" y="0"/>
            <a:ext cx="6934200" cy="31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presentationand3x3x3\viewerScreenCap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7316" r="25943" b="35972"/>
          <a:stretch/>
        </p:blipFill>
        <p:spPr bwMode="auto">
          <a:xfrm>
            <a:off x="7620" y="3337650"/>
            <a:ext cx="7672748" cy="35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67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Model viewer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Vertex stream overlays</a:t>
            </a:r>
          </a:p>
          <a:p>
            <a:pPr lvl="1"/>
            <a:r>
              <a:rPr lang="en-US" dirty="0" err="1" smtClean="0"/>
              <a:t>Normals</a:t>
            </a:r>
            <a:r>
              <a:rPr lang="en-US" dirty="0"/>
              <a:t> </a:t>
            </a:r>
            <a:r>
              <a:rPr lang="en-US" dirty="0" smtClean="0"/>
              <a:t>and Tangents</a:t>
            </a:r>
          </a:p>
          <a:p>
            <a:pPr lvl="2"/>
            <a:r>
              <a:rPr lang="en-US" dirty="0" smtClean="0"/>
              <a:t>Implemented as separate (CPUT)models generated during model loading.</a:t>
            </a:r>
          </a:p>
          <a:p>
            <a:pPr lvl="2"/>
            <a:r>
              <a:rPr lang="en-US" dirty="0" smtClean="0"/>
              <a:t>Rendered as DX line lists scaled to model size</a:t>
            </a:r>
          </a:p>
        </p:txBody>
      </p:sp>
    </p:spTree>
    <p:extLst>
      <p:ext uri="{BB962C8B-B14F-4D97-AF65-F5344CB8AC3E}">
        <p14:creationId xmlns:p14="http://schemas.microsoft.com/office/powerpoint/2010/main" val="17089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Model viewer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Animation system (CPUT side)</a:t>
            </a:r>
          </a:p>
          <a:p>
            <a:pPr lvl="1"/>
            <a:r>
              <a:rPr lang="en-US" dirty="0" err="1" smtClean="0"/>
              <a:t>Keyframes</a:t>
            </a:r>
            <a:endParaRPr lang="en-US" dirty="0" smtClean="0"/>
          </a:p>
          <a:p>
            <a:pPr lvl="2"/>
            <a:r>
              <a:rPr lang="en-US" dirty="0" smtClean="0"/>
              <a:t>LERPs translation/scalar components of a vector of </a:t>
            </a:r>
            <a:r>
              <a:rPr lang="en-US" dirty="0" err="1" smtClean="0"/>
              <a:t>keyframes</a:t>
            </a:r>
            <a:r>
              <a:rPr lang="en-US" dirty="0" smtClean="0"/>
              <a:t> based on time</a:t>
            </a:r>
          </a:p>
          <a:p>
            <a:pPr lvl="2"/>
            <a:r>
              <a:rPr lang="en-US" dirty="0" smtClean="0"/>
              <a:t>SLERPs quaternions for correction rotational interpolation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Onloaded</a:t>
            </a:r>
            <a:r>
              <a:rPr lang="en-US" dirty="0" smtClean="0"/>
              <a:t>” skinning</a:t>
            </a:r>
          </a:p>
          <a:p>
            <a:pPr lvl="2"/>
            <a:r>
              <a:rPr lang="en-US" dirty="0" smtClean="0"/>
              <a:t>Bones based animation on the CPU implemented by mapping dynamic vertex buffers</a:t>
            </a:r>
          </a:p>
          <a:p>
            <a:pPr lvl="2"/>
            <a:r>
              <a:rPr lang="en-US" dirty="0" smtClean="0"/>
              <a:t>Iterates over bones, adding transformations scaled by 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 Development: Model viewer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Lets take a look…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early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C# and native C++: not the best of friends</a:t>
            </a:r>
          </a:p>
          <a:p>
            <a:pPr lvl="1"/>
            <a:r>
              <a:rPr lang="en-US" dirty="0" smtClean="0"/>
              <a:t>First experiments with compiling </a:t>
            </a:r>
            <a:r>
              <a:rPr lang="en-US" dirty="0" err="1" smtClean="0"/>
              <a:t>FBXInterface</a:t>
            </a:r>
            <a:r>
              <a:rPr lang="en-US" dirty="0" smtClean="0"/>
              <a:t> as . </a:t>
            </a:r>
            <a:r>
              <a:rPr lang="en-US" dirty="0" err="1" smtClean="0"/>
              <a:t>Dll</a:t>
            </a:r>
            <a:r>
              <a:rPr lang="en-US" dirty="0" smtClean="0"/>
              <a:t> and using </a:t>
            </a:r>
            <a:r>
              <a:rPr lang="en-US" dirty="0" err="1" smtClean="0"/>
              <a:t>pinvoke</a:t>
            </a:r>
            <a:r>
              <a:rPr lang="en-US" dirty="0" smtClean="0"/>
              <a:t> to access data</a:t>
            </a:r>
          </a:p>
          <a:p>
            <a:pPr lvl="1"/>
            <a:r>
              <a:rPr lang="en-US" dirty="0" smtClean="0"/>
              <a:t>Better solution: managed C++ as interface with native code</a:t>
            </a:r>
          </a:p>
          <a:p>
            <a:pPr lvl="2"/>
            <a:r>
              <a:rPr lang="en-US" dirty="0" smtClean="0"/>
              <a:t>Managed C++ wraps all direct calls to native code/objects.</a:t>
            </a:r>
          </a:p>
          <a:p>
            <a:pPr lvl="2"/>
            <a:r>
              <a:rPr lang="en-US" dirty="0" smtClean="0"/>
              <a:t>C# can directly call/use managed C++ functions/most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early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First technical hurdle/feature request: text output of conversion process</a:t>
            </a:r>
          </a:p>
          <a:p>
            <a:pPr lvl="1"/>
            <a:r>
              <a:rPr lang="en-US" dirty="0" smtClean="0"/>
              <a:t>Simple to grab </a:t>
            </a:r>
            <a:r>
              <a:rPr lang="en-US" dirty="0" err="1" smtClean="0"/>
              <a:t>std</a:t>
            </a:r>
            <a:r>
              <a:rPr lang="en-US" dirty="0" smtClean="0"/>
              <a:t>::out and pipe it elsewhere, right?  Not so fast…</a:t>
            </a:r>
          </a:p>
          <a:p>
            <a:pPr lvl="2"/>
            <a:r>
              <a:rPr lang="en-US" dirty="0" smtClean="0"/>
              <a:t>Struggled to capture </a:t>
            </a:r>
            <a:r>
              <a:rPr lang="en-US" dirty="0" err="1" smtClean="0"/>
              <a:t>std</a:t>
            </a:r>
            <a:r>
              <a:rPr lang="en-US" dirty="0" smtClean="0"/>
              <a:t>::out or </a:t>
            </a:r>
            <a:r>
              <a:rPr lang="en-US" dirty="0" err="1" smtClean="0"/>
              <a:t>OutputDebugStream</a:t>
            </a:r>
            <a:r>
              <a:rPr lang="en-US" dirty="0" smtClean="0"/>
              <a:t> of native code execution</a:t>
            </a:r>
          </a:p>
          <a:p>
            <a:pPr lvl="2"/>
            <a:r>
              <a:rPr lang="en-US" dirty="0" smtClean="0"/>
              <a:t>Alternative solution</a:t>
            </a:r>
          </a:p>
          <a:p>
            <a:pPr lvl="3"/>
            <a:r>
              <a:rPr lang="en-US" dirty="0" smtClean="0"/>
              <a:t>Series of function pointers to serve as callbacks ferrying strings from the conversion output back to C# interface where it is formatted based on warning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6209" y="1512570"/>
            <a:ext cx="23622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Create conversion output delegate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228600"/>
            <a:ext cx="1013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C#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0713" y="228600"/>
            <a:ext cx="3671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C++ w/CLR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5820" y="228600"/>
            <a:ext cx="1418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C++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29000" y="1512570"/>
            <a:ext cx="23622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Convert delegate to native function pointer using </a:t>
            </a:r>
            <a:r>
              <a:rPr lang="en-US" dirty="0" err="1" smtClean="0"/>
              <a:t>interop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64720" y="1512570"/>
            <a:ext cx="23622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 function pointer in custom stream class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464720" y="3581400"/>
            <a:ext cx="23622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While converting, send back 16 char chunks of output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16209" y="3390900"/>
            <a:ext cx="23622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 output and invoke second delegate to run on textbox owning thread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16209" y="5181600"/>
            <a:ext cx="2362200" cy="144780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Format and display output to the screen via textbox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4" idx="3"/>
            <a:endCxn id="8" idx="1"/>
          </p:cNvCxnSpPr>
          <p:nvPr/>
        </p:nvCxnSpPr>
        <p:spPr>
          <a:xfrm>
            <a:off x="2678409" y="2045970"/>
            <a:ext cx="75059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9" idx="1"/>
          </p:cNvCxnSpPr>
          <p:nvPr/>
        </p:nvCxnSpPr>
        <p:spPr>
          <a:xfrm flipV="1">
            <a:off x="5791200" y="2045970"/>
            <a:ext cx="673520" cy="38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0" idx="0"/>
          </p:cNvCxnSpPr>
          <p:nvPr/>
        </p:nvCxnSpPr>
        <p:spPr>
          <a:xfrm>
            <a:off x="7645820" y="2579370"/>
            <a:ext cx="0" cy="1002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1"/>
            <a:endCxn id="11" idx="3"/>
          </p:cNvCxnSpPr>
          <p:nvPr/>
        </p:nvCxnSpPr>
        <p:spPr>
          <a:xfrm flipH="1">
            <a:off x="2678409" y="4114800"/>
            <a:ext cx="378631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  <a:endCxn id="12" idx="0"/>
          </p:cNvCxnSpPr>
          <p:nvPr/>
        </p:nvCxnSpPr>
        <p:spPr>
          <a:xfrm>
            <a:off x="1497309" y="48387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0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410200"/>
            <a:ext cx="6512511" cy="1143000"/>
          </a:xfrm>
        </p:spPr>
        <p:txBody>
          <a:bodyPr/>
          <a:lstStyle/>
          <a:p>
            <a:r>
              <a:rPr lang="en-US" dirty="0" smtClean="0"/>
              <a:t>Bit 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5262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Dreamt of being a physicist</a:t>
            </a:r>
          </a:p>
          <a:p>
            <a:r>
              <a:rPr lang="en-US" dirty="0" smtClean="0"/>
              <a:t>Double majored in math and physics at Georgetown University</a:t>
            </a:r>
          </a:p>
          <a:p>
            <a:r>
              <a:rPr lang="en-US" dirty="0" smtClean="0"/>
              <a:t>Realized I didn’t want to be a physicist, an academic one at least; the </a:t>
            </a:r>
            <a:r>
              <a:rPr lang="en-US" b="1" dirty="0" smtClean="0"/>
              <a:t>philosophy of </a:t>
            </a:r>
            <a:r>
              <a:rPr lang="en-US" dirty="0" smtClean="0"/>
              <a:t>physics sounded more appealing</a:t>
            </a:r>
          </a:p>
          <a:p>
            <a:r>
              <a:rPr lang="en-US" dirty="0" smtClean="0"/>
              <a:t>Spent a year and a half in Notre Dame’s History and Philosophy of Science PhD program</a:t>
            </a:r>
          </a:p>
          <a:p>
            <a:r>
              <a:rPr lang="en-US" dirty="0" smtClean="0"/>
              <a:t>Realized I didn’t want to be an academic, period.</a:t>
            </a:r>
          </a:p>
          <a:p>
            <a:r>
              <a:rPr lang="en-US" dirty="0" smtClean="0"/>
              <a:t>Had loved prior experience programming and gaming was a lifelong hobby hence…</a:t>
            </a:r>
          </a:p>
          <a:p>
            <a:r>
              <a:rPr lang="en-US" dirty="0" smtClean="0"/>
              <a:t>Going into my last semester in USC’s Masters in Computer Science program, specializing in Game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74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Interaction with model viewer</a:t>
            </a:r>
          </a:p>
          <a:p>
            <a:pPr lvl="1"/>
            <a:r>
              <a:rPr lang="en-US" dirty="0" smtClean="0"/>
              <a:t>Open/close</a:t>
            </a:r>
          </a:p>
          <a:p>
            <a:pPr lvl="1"/>
            <a:r>
              <a:rPr lang="en-US" dirty="0" smtClean="0"/>
              <a:t>Live updates as you edit/load files in the interface</a:t>
            </a:r>
          </a:p>
          <a:p>
            <a:pPr lvl="1"/>
            <a:r>
              <a:rPr lang="en-US" dirty="0" smtClean="0"/>
              <a:t>Flexible message passing to send commands </a:t>
            </a:r>
            <a:endParaRPr lang="en-US" dirty="0"/>
          </a:p>
          <a:p>
            <a:pPr lvl="2"/>
            <a:r>
              <a:rPr lang="en-US" dirty="0" smtClean="0"/>
              <a:t>Change background/clear color</a:t>
            </a:r>
          </a:p>
          <a:p>
            <a:pPr lvl="2"/>
            <a:r>
              <a:rPr lang="en-US" dirty="0" smtClean="0"/>
              <a:t>Load files as they’re converted/edited</a:t>
            </a:r>
          </a:p>
          <a:p>
            <a:pPr lvl="1"/>
            <a:r>
              <a:rPr lang="en-US" dirty="0" smtClean="0"/>
              <a:t>Easy to add future support for other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18443" r="59292" b="32457"/>
          <a:stretch/>
        </p:blipFill>
        <p:spPr bwMode="auto">
          <a:xfrm>
            <a:off x="102870" y="230698"/>
            <a:ext cx="886968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57400" y="50960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81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GUI interface on FBX conversion utility</a:t>
            </a:r>
          </a:p>
          <a:p>
            <a:pPr lvl="1"/>
            <a:r>
              <a:rPr lang="en-US" dirty="0" smtClean="0"/>
              <a:t>Open CPRT or FBX file</a:t>
            </a:r>
          </a:p>
          <a:p>
            <a:pPr lvl="1"/>
            <a:r>
              <a:rPr lang="en-US" dirty="0" smtClean="0"/>
              <a:t>Ability to set all supported command line options with intuitive menus</a:t>
            </a:r>
          </a:p>
          <a:p>
            <a:pPr lvl="1"/>
            <a:r>
              <a:rPr lang="en-US" dirty="0" smtClean="0"/>
              <a:t>Drag and drop/file dialogs</a:t>
            </a:r>
          </a:p>
          <a:p>
            <a:pPr lvl="1"/>
            <a:r>
              <a:rPr lang="en-US" dirty="0" smtClean="0"/>
              <a:t>Formatted conversion output akin to console output with dialog boxes (by default; option to suppress) confirming successful conversion or presence of an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8057" r="59144" b="35314"/>
          <a:stretch/>
        </p:blipFill>
        <p:spPr bwMode="auto">
          <a:xfrm>
            <a:off x="0" y="457200"/>
            <a:ext cx="9144000" cy="417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85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8056" r="59215" b="35544"/>
          <a:stretch/>
        </p:blipFill>
        <p:spPr bwMode="auto">
          <a:xfrm>
            <a:off x="19050" y="457200"/>
            <a:ext cx="9124950" cy="41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-11430" y="990600"/>
            <a:ext cx="2667000" cy="2286000"/>
          </a:xfrm>
          <a:prstGeom prst="roundRect">
            <a:avLst>
              <a:gd name="adj" fmla="val 8962"/>
            </a:avLst>
          </a:prstGeom>
          <a:noFill/>
          <a:ln w="28575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25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6096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Tree view of converted CPRT file</a:t>
            </a:r>
          </a:p>
          <a:p>
            <a:pPr lvl="1"/>
            <a:r>
              <a:rPr lang="en-US" dirty="0" smtClean="0"/>
              <a:t>Hierarchal list of all file assets indicating current state</a:t>
            </a:r>
          </a:p>
          <a:p>
            <a:pPr lvl="1"/>
            <a:r>
              <a:rPr lang="en-US" dirty="0" smtClean="0"/>
              <a:t>This combined with the property grid view was one of the hardest interface specific features to implement.</a:t>
            </a:r>
          </a:p>
          <a:p>
            <a:pPr lvl="1"/>
            <a:r>
              <a:rPr lang="en-US" dirty="0" smtClean="0"/>
              <a:t>Tree view (C#) recursively built from </a:t>
            </a:r>
            <a:r>
              <a:rPr lang="en-US" dirty="0" err="1" smtClean="0"/>
              <a:t>PropertyGrid</a:t>
            </a:r>
            <a:r>
              <a:rPr lang="en-US" dirty="0" smtClean="0"/>
              <a:t> (C#) objects that are recursively built from </a:t>
            </a:r>
            <a:r>
              <a:rPr lang="en-US" dirty="0" err="1" smtClean="0"/>
              <a:t>iAssetInfo</a:t>
            </a:r>
            <a:r>
              <a:rPr lang="en-US" dirty="0" smtClean="0"/>
              <a:t> (managed C++) objects that are constructed by parsing a flat vector of </a:t>
            </a:r>
            <a:r>
              <a:rPr lang="en-US" dirty="0" err="1" smtClean="0"/>
              <a:t>iAsset</a:t>
            </a:r>
            <a:r>
              <a:rPr lang="en-US" dirty="0" smtClean="0"/>
              <a:t> (native C++) from CPRT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95300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 Development: Detour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381000"/>
            <a:ext cx="8686800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C# 3.0+ and LINQ</a:t>
            </a:r>
          </a:p>
          <a:p>
            <a:pPr lvl="1"/>
            <a:r>
              <a:rPr lang="en-US" dirty="0" smtClean="0"/>
              <a:t>Really cool feature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1800" dirty="0" err="1"/>
              <a:t>var</a:t>
            </a:r>
            <a:r>
              <a:rPr lang="en-US" sz="1800" dirty="0"/>
              <a:t> </a:t>
            </a:r>
            <a:r>
              <a:rPr lang="en-US" sz="1800" dirty="0" err="1"/>
              <a:t>propertyGroups</a:t>
            </a:r>
            <a:r>
              <a:rPr lang="en-US" sz="1800" dirty="0"/>
              <a:t> = </a:t>
            </a:r>
            <a:r>
              <a:rPr lang="en-US" sz="1800" b="1" u="sng" dirty="0"/>
              <a:t>from</a:t>
            </a:r>
            <a:r>
              <a:rPr lang="en-US" sz="1800" dirty="0"/>
              <a:t> asset </a:t>
            </a:r>
            <a:r>
              <a:rPr lang="en-US" sz="1800" b="1" u="sng" dirty="0"/>
              <a:t>in</a:t>
            </a:r>
            <a:r>
              <a:rPr lang="en-US" sz="1800" dirty="0"/>
              <a:t> info</a:t>
            </a:r>
          </a:p>
          <a:p>
            <a:pPr marL="0" indent="0">
              <a:buNone/>
            </a:pPr>
            <a:r>
              <a:rPr lang="en-US" sz="1800" dirty="0"/>
              <a:t>                                 </a:t>
            </a:r>
            <a:r>
              <a:rPr lang="en-US" sz="1800" b="1" u="sng" dirty="0"/>
              <a:t>group</a:t>
            </a:r>
            <a:r>
              <a:rPr lang="en-US" sz="1800" dirty="0"/>
              <a:t> asset </a:t>
            </a:r>
            <a:r>
              <a:rPr lang="en-US" sz="1800" b="1" u="sng" dirty="0"/>
              <a:t>by</a:t>
            </a:r>
            <a:r>
              <a:rPr lang="en-US" sz="1800" dirty="0"/>
              <a:t> </a:t>
            </a:r>
            <a:r>
              <a:rPr lang="en-US" sz="1800" dirty="0" err="1"/>
              <a:t>asset.assetType</a:t>
            </a:r>
            <a:r>
              <a:rPr lang="en-US" sz="1800" dirty="0"/>
              <a:t> </a:t>
            </a:r>
            <a:r>
              <a:rPr lang="en-US" sz="1800" b="1" u="sng" dirty="0"/>
              <a:t>into</a:t>
            </a:r>
            <a:r>
              <a:rPr lang="en-US" sz="1800" dirty="0"/>
              <a:t> </a:t>
            </a:r>
            <a:r>
              <a:rPr lang="en-US" sz="1800" dirty="0" err="1"/>
              <a:t>assetGroups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                           </a:t>
            </a:r>
            <a:r>
              <a:rPr lang="en-US" sz="1800" b="1" u="sng" dirty="0"/>
              <a:t>select</a:t>
            </a:r>
            <a:r>
              <a:rPr lang="en-US" sz="1800" u="sng" dirty="0"/>
              <a:t> </a:t>
            </a:r>
            <a:r>
              <a:rPr lang="en-US" sz="1800" b="1" u="sng" dirty="0"/>
              <a:t>new</a:t>
            </a:r>
            <a:r>
              <a:rPr lang="en-US" sz="1800" u="sng" dirty="0"/>
              <a:t> </a:t>
            </a:r>
            <a:r>
              <a:rPr lang="en-US" sz="1800" dirty="0"/>
              <a:t>{ </a:t>
            </a:r>
            <a:r>
              <a:rPr lang="en-US" sz="1800" dirty="0" err="1"/>
              <a:t>AssetType</a:t>
            </a:r>
            <a:r>
              <a:rPr lang="en-US" sz="1800" dirty="0"/>
              <a:t> = </a:t>
            </a:r>
            <a:r>
              <a:rPr lang="en-US" sz="1800" dirty="0" err="1" smtClean="0"/>
              <a:t>assetGroups.Key</a:t>
            </a:r>
            <a:r>
              <a:rPr lang="en-US" sz="1800" dirty="0"/>
              <a:t>, Assets = </a:t>
            </a:r>
            <a:r>
              <a:rPr lang="en-US" sz="1800" dirty="0" err="1"/>
              <a:t>assetGroups</a:t>
            </a:r>
            <a:r>
              <a:rPr lang="en-US" sz="1800" dirty="0"/>
              <a:t> </a:t>
            </a:r>
            <a:r>
              <a:rPr lang="en-US" sz="1800" dirty="0" smtClean="0"/>
              <a:t>};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foreach</a:t>
            </a:r>
            <a:r>
              <a:rPr lang="en-US" sz="1800" dirty="0"/>
              <a:t> (</a:t>
            </a:r>
            <a:r>
              <a:rPr lang="en-US" sz="1800" dirty="0" err="1"/>
              <a:t>var</a:t>
            </a:r>
            <a:r>
              <a:rPr lang="en-US" sz="1800" dirty="0"/>
              <a:t> group in </a:t>
            </a:r>
            <a:r>
              <a:rPr lang="en-US" sz="1800" dirty="0" err="1"/>
              <a:t>propertyGroups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/>
              <a:t>            </a:t>
            </a:r>
            <a:r>
              <a:rPr lang="en-US" sz="1800" dirty="0" smtClean="0"/>
              <a:t>{</a:t>
            </a:r>
          </a:p>
          <a:p>
            <a:pPr marL="0" indent="0">
              <a:buNone/>
            </a:pPr>
            <a:r>
              <a:rPr lang="en-US" sz="1800" dirty="0" smtClean="0"/>
              <a:t>            …</a:t>
            </a:r>
          </a:p>
          <a:p>
            <a:pPr marL="0" indent="0">
              <a:buNone/>
            </a:pPr>
            <a:r>
              <a:rPr lang="en-US" sz="1800" dirty="0" smtClean="0"/>
              <a:t>	     </a:t>
            </a:r>
            <a:r>
              <a:rPr lang="en-US" sz="1800" dirty="0" err="1"/>
              <a:t>foreach</a:t>
            </a:r>
            <a:r>
              <a:rPr lang="en-US" sz="1800" dirty="0"/>
              <a:t> (</a:t>
            </a:r>
            <a:r>
              <a:rPr lang="en-US" sz="1800" dirty="0" err="1"/>
              <a:t>var</a:t>
            </a:r>
            <a:r>
              <a:rPr lang="en-US" sz="1800" dirty="0"/>
              <a:t> asset in </a:t>
            </a:r>
            <a:r>
              <a:rPr lang="en-US" sz="1800" dirty="0" err="1"/>
              <a:t>group.Assets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 {</a:t>
            </a:r>
          </a:p>
          <a:p>
            <a:pPr marL="0" indent="0">
              <a:buNone/>
            </a:pPr>
            <a:r>
              <a:rPr lang="en-US" sz="1800" dirty="0"/>
              <a:t>	 </a:t>
            </a:r>
            <a:r>
              <a:rPr lang="en-US" sz="1800" dirty="0" smtClean="0"/>
              <a:t>    …</a:t>
            </a:r>
          </a:p>
          <a:p>
            <a:pPr marL="0" indent="0">
              <a:buNone/>
            </a:pPr>
            <a:r>
              <a:rPr lang="en-US" sz="1800" dirty="0" smtClean="0"/>
              <a:t>	     }</a:t>
            </a:r>
          </a:p>
          <a:p>
            <a:pPr marL="0" indent="0">
              <a:buNone/>
            </a:pPr>
            <a:r>
              <a:rPr lang="en-US" sz="1800" dirty="0" smtClean="0"/>
              <a:t>             }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96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PropertyGrid</a:t>
            </a:r>
            <a:r>
              <a:rPr lang="en-US" dirty="0" smtClean="0"/>
              <a:t> and live editing</a:t>
            </a:r>
          </a:p>
          <a:p>
            <a:pPr lvl="1"/>
            <a:r>
              <a:rPr lang="en-US" dirty="0" smtClean="0"/>
              <a:t>Of material parameters</a:t>
            </a:r>
          </a:p>
          <a:p>
            <a:pPr lvl="2"/>
            <a:r>
              <a:rPr lang="en-US" dirty="0" smtClean="0"/>
              <a:t>Series of callbacks/events defined to update the underlying, in-memory CPRT data of the C# interface abstractions</a:t>
            </a:r>
          </a:p>
          <a:p>
            <a:pPr lvl="2"/>
            <a:r>
              <a:rPr lang="en-US" dirty="0" smtClean="0"/>
              <a:t>Non trivial to implement safely.  What the user sees and interacts with is far removed from the actual data.  Must be able to prevent edge cases (</a:t>
            </a:r>
            <a:r>
              <a:rPr lang="en-US" dirty="0" err="1" smtClean="0"/>
              <a:t>ie</a:t>
            </a:r>
            <a:r>
              <a:rPr lang="en-US" dirty="0" smtClean="0"/>
              <a:t> editing parameter while another file is loading)</a:t>
            </a:r>
          </a:p>
          <a:p>
            <a:pPr lvl="1"/>
            <a:r>
              <a:rPr lang="en-US" dirty="0" smtClean="0"/>
              <a:t>Of textures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8056" r="59215" b="35544"/>
          <a:stretch/>
        </p:blipFill>
        <p:spPr bwMode="auto">
          <a:xfrm>
            <a:off x="19050" y="457200"/>
            <a:ext cx="9124950" cy="41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24200" y="975360"/>
            <a:ext cx="3048000" cy="3139440"/>
          </a:xfrm>
          <a:prstGeom prst="roundRect">
            <a:avLst>
              <a:gd name="adj" fmla="val 8962"/>
            </a:avLst>
          </a:prstGeom>
          <a:noFill/>
          <a:ln w="28575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487680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53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PropertyGrid</a:t>
            </a:r>
            <a:r>
              <a:rPr lang="en-US" dirty="0" smtClean="0"/>
              <a:t> and live editing</a:t>
            </a:r>
          </a:p>
          <a:p>
            <a:pPr lvl="1"/>
            <a:r>
              <a:rPr lang="en-US" dirty="0" smtClean="0"/>
              <a:t>Of textures</a:t>
            </a:r>
          </a:p>
          <a:p>
            <a:pPr lvl="2"/>
            <a:r>
              <a:rPr lang="en-US" dirty="0" smtClean="0"/>
              <a:t>Add textures to any supported material property (normal maps, ambient occlusion maps, </a:t>
            </a:r>
            <a:r>
              <a:rPr lang="en-US" dirty="0" err="1" smtClean="0"/>
              <a:t>etc</a:t>
            </a:r>
            <a:r>
              <a:rPr lang="en-US" dirty="0" smtClean="0"/>
              <a:t>).  Interface does the relative path handling automatically and prompts you on override attempts.</a:t>
            </a:r>
          </a:p>
          <a:p>
            <a:pPr lvl="2"/>
            <a:r>
              <a:rPr lang="en-US" dirty="0" smtClean="0"/>
              <a:t>Know better?  Edit the path names directly.</a:t>
            </a:r>
          </a:p>
          <a:p>
            <a:pPr lvl="1"/>
            <a:r>
              <a:rPr lang="en-US" dirty="0" smtClean="0"/>
              <a:t>Live editing</a:t>
            </a:r>
          </a:p>
          <a:p>
            <a:pPr lvl="2"/>
            <a:r>
              <a:rPr lang="en-US" dirty="0" smtClean="0"/>
              <a:t>Default behavior reloads CPRT files as they’re edited in memory, also refreshing the model viewer with the new assets.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Existing Samples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GTD team has used DXUT targeting DirectX11 and DirectX10  (as DX11 with the Directx10 feature level selected) with limited exceptions</a:t>
            </a:r>
          </a:p>
          <a:p>
            <a:r>
              <a:rPr lang="en-US" dirty="0" smtClean="0"/>
              <a:t>The primary file format has, in keeping with the DXUT framework, been </a:t>
            </a:r>
            <a:r>
              <a:rPr lang="en-US" dirty="0" err="1" smtClean="0"/>
              <a:t>SDKMesh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SDKMesh</a:t>
            </a:r>
            <a:r>
              <a:rPr lang="en-US" dirty="0" smtClean="0"/>
              <a:t> is a fairly simple though inextensible format that supports most of what one need for samples.</a:t>
            </a:r>
          </a:p>
          <a:p>
            <a:pPr lvl="1"/>
            <a:r>
              <a:rPr lang="en-US" dirty="0" smtClean="0"/>
              <a:t>Limited animation support through separate animation file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Lets take another look…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95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18057" r="59179" b="35429"/>
          <a:stretch/>
        </p:blipFill>
        <p:spPr bwMode="auto">
          <a:xfrm>
            <a:off x="0" y="499576"/>
            <a:ext cx="9117330" cy="416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172200" y="1219200"/>
            <a:ext cx="2133600" cy="762000"/>
          </a:xfrm>
          <a:prstGeom prst="roundRect">
            <a:avLst>
              <a:gd name="adj" fmla="val 8962"/>
            </a:avLst>
          </a:prstGeom>
          <a:noFill/>
          <a:ln w="28575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9800" y="2579594"/>
            <a:ext cx="2743200" cy="925606"/>
          </a:xfrm>
          <a:prstGeom prst="roundRect">
            <a:avLst>
              <a:gd name="adj" fmla="val 8962"/>
            </a:avLst>
          </a:prstGeom>
          <a:noFill/>
          <a:ln w="28575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487680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 Development: CPRT interface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64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 smtClean="0"/>
              <a:t>Tool Development: CPRT interface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144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Asset conditioning/manipulation</a:t>
            </a:r>
          </a:p>
          <a:p>
            <a:pPr lvl="1"/>
            <a:r>
              <a:rPr lang="en-US" dirty="0" smtClean="0"/>
              <a:t>Add vertex streams</a:t>
            </a:r>
          </a:p>
          <a:p>
            <a:pPr lvl="2"/>
            <a:r>
              <a:rPr lang="en-US" dirty="0" smtClean="0"/>
              <a:t>Optionally add calculated </a:t>
            </a:r>
            <a:r>
              <a:rPr lang="en-US" dirty="0" err="1" smtClean="0"/>
              <a:t>normals</a:t>
            </a:r>
            <a:r>
              <a:rPr lang="en-US" dirty="0" smtClean="0"/>
              <a:t>, tangents and </a:t>
            </a:r>
            <a:r>
              <a:rPr lang="en-US" dirty="0" err="1" smtClean="0"/>
              <a:t>binormals</a:t>
            </a:r>
            <a:r>
              <a:rPr lang="en-US" dirty="0" smtClean="0"/>
              <a:t> after file load.  Also implemented as a default FBX2CPRT conversion feature</a:t>
            </a:r>
          </a:p>
          <a:p>
            <a:pPr lvl="1"/>
            <a:r>
              <a:rPr lang="en-US" dirty="0" smtClean="0"/>
              <a:t>Cull assets for export</a:t>
            </a:r>
          </a:p>
          <a:p>
            <a:pPr lvl="2"/>
            <a:r>
              <a:rPr lang="en-US" dirty="0" smtClean="0"/>
              <a:t>Select assets via the tree view and make them “inactive”, removing them from the final CPRT file.  Information for removed assets is retained though (with a visual indicator) so a user can see what has been removed from a file relative to its original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CPRT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Bounding Volumes</a:t>
            </a:r>
          </a:p>
          <a:p>
            <a:pPr lvl="1"/>
            <a:r>
              <a:rPr lang="en-US" dirty="0" smtClean="0"/>
              <a:t>Calculated during conversion and added by default to all models</a:t>
            </a:r>
          </a:p>
          <a:p>
            <a:r>
              <a:rPr lang="en-US" dirty="0" err="1" smtClean="0"/>
              <a:t>Normals</a:t>
            </a:r>
            <a:r>
              <a:rPr lang="en-US" dirty="0" smtClean="0"/>
              <a:t>/</a:t>
            </a:r>
            <a:r>
              <a:rPr lang="en-US" dirty="0" err="1" smtClean="0"/>
              <a:t>Binormals</a:t>
            </a:r>
            <a:r>
              <a:rPr lang="en-US" dirty="0" smtClean="0"/>
              <a:t>/Tangent generation</a:t>
            </a:r>
          </a:p>
          <a:p>
            <a:pPr lvl="1"/>
            <a:r>
              <a:rPr lang="en-US" dirty="0" smtClean="0"/>
              <a:t>Calculated by default and added to models that are missing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CPRT/CPUT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pass implementations of the whole animation pipeline for both </a:t>
            </a:r>
            <a:r>
              <a:rPr lang="en-US" dirty="0" err="1" smtClean="0"/>
              <a:t>keyframe</a:t>
            </a:r>
            <a:r>
              <a:rPr lang="en-US" dirty="0" smtClean="0"/>
              <a:t> animation and bones-based animation</a:t>
            </a:r>
          </a:p>
          <a:p>
            <a:pPr lvl="1"/>
            <a:r>
              <a:rPr lang="en-US" dirty="0" smtClean="0"/>
              <a:t>Generic </a:t>
            </a:r>
            <a:r>
              <a:rPr lang="en-US" dirty="0" err="1" smtClean="0"/>
              <a:t>keyframe</a:t>
            </a:r>
            <a:r>
              <a:rPr lang="en-US" dirty="0" smtClean="0"/>
              <a:t> animation parsing system for parsing animated FBX properties</a:t>
            </a:r>
          </a:p>
          <a:p>
            <a:pPr lvl="1"/>
            <a:r>
              <a:rPr lang="en-US" dirty="0" err="1" smtClean="0"/>
              <a:t>LERP’d</a:t>
            </a:r>
            <a:r>
              <a:rPr lang="en-US" dirty="0" smtClean="0"/>
              <a:t>/</a:t>
            </a:r>
            <a:r>
              <a:rPr lang="en-US" dirty="0" err="1" smtClean="0"/>
              <a:t>SLERP’d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animation of meshes in CPUT, now made available as part of the framework</a:t>
            </a:r>
          </a:p>
          <a:p>
            <a:pPr lvl="1"/>
            <a:r>
              <a:rPr lang="en-US" dirty="0" smtClean="0"/>
              <a:t>Implemented with quaternions for accurate rotational matrix reproduction</a:t>
            </a:r>
          </a:p>
        </p:txBody>
      </p:sp>
    </p:spTree>
    <p:extLst>
      <p:ext uri="{BB962C8B-B14F-4D97-AF65-F5344CB8AC3E}">
        <p14:creationId xmlns:p14="http://schemas.microsoft.com/office/powerpoint/2010/main" val="26395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CPRT/CPUT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144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Bones-based animation</a:t>
            </a:r>
          </a:p>
          <a:p>
            <a:pPr lvl="1"/>
            <a:r>
              <a:rPr lang="en-US" dirty="0" smtClean="0"/>
              <a:t>Parse FBX skeleton/bones for per vertex bone weights and transforms per animated </a:t>
            </a:r>
            <a:r>
              <a:rPr lang="en-US" dirty="0" err="1" smtClean="0"/>
              <a:t>timestep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On CPUT side, map to dynamic vertex buffers, updating each vertex with its new position as transformed by the weighted sum of bone transforms for that vertex</a:t>
            </a:r>
          </a:p>
          <a:p>
            <a:pPr lvl="1"/>
            <a:r>
              <a:rPr lang="en-US" dirty="0" smtClean="0"/>
              <a:t>Lots of subtle issues from how to map bone weights given FBX’s internal handling of vertices to correctly interpolating all vertices during a looping animation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73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82000" cy="505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7400" y="5334000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Personal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14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PHP/HTML 5</a:t>
            </a:r>
          </a:p>
          <a:p>
            <a:pPr lvl="1"/>
            <a:r>
              <a:rPr lang="en-US" dirty="0" smtClean="0"/>
              <a:t>Developed a small PHP/MySQL based post management system for personal website as an exercise in learning both</a:t>
            </a:r>
          </a:p>
          <a:p>
            <a:pPr lvl="1"/>
            <a:r>
              <a:rPr lang="en-US" dirty="0" smtClean="0"/>
              <a:t>Developed an HTML5 demo using the &lt;canvas&gt; tag and an interactive version of Conway’s Game of Life.</a:t>
            </a:r>
          </a:p>
          <a:p>
            <a:pPr lvl="1"/>
            <a:r>
              <a:rPr lang="en-US" dirty="0" smtClean="0"/>
              <a:t>Expanding this as I have to time to implement functionality for my new 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Workpool</a:t>
            </a:r>
            <a:r>
              <a:rPr lang="en-US" dirty="0" smtClean="0"/>
              <a:t>/Threading library</a:t>
            </a:r>
            <a:endParaRPr lang="en-US" dirty="0"/>
          </a:p>
          <a:p>
            <a:pPr lvl="1"/>
            <a:r>
              <a:rPr lang="en-US" dirty="0" smtClean="0"/>
              <a:t>Wanted to get a better grasp of Win32 threads and </a:t>
            </a:r>
            <a:r>
              <a:rPr lang="en-US" dirty="0" err="1" smtClean="0"/>
              <a:t>workpool</a:t>
            </a:r>
            <a:endParaRPr lang="en-US" dirty="0" smtClean="0"/>
          </a:p>
          <a:p>
            <a:pPr lvl="1"/>
            <a:r>
              <a:rPr lang="en-US" dirty="0" smtClean="0"/>
              <a:t>Goal was to allow use of  lambdas (and standard function pointers) to define tasks as well as implement conventions like </a:t>
            </a:r>
            <a:r>
              <a:rPr lang="en-US" dirty="0" err="1" smtClean="0"/>
              <a:t>parallel_for</a:t>
            </a:r>
            <a:endParaRPr lang="en-US" dirty="0" smtClean="0"/>
          </a:p>
          <a:p>
            <a:pPr lvl="2"/>
            <a:r>
              <a:rPr lang="en-US" dirty="0" smtClean="0"/>
              <a:t>Ended up implementing something like </a:t>
            </a:r>
            <a:r>
              <a:rPr lang="en-US" dirty="0" err="1" smtClean="0"/>
              <a:t>std</a:t>
            </a:r>
            <a:r>
              <a:rPr lang="en-US" dirty="0" smtClean="0"/>
              <a:t>::function</a:t>
            </a:r>
          </a:p>
          <a:p>
            <a:pPr lvl="1"/>
            <a:r>
              <a:rPr lang="en-US" dirty="0" smtClean="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8575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-543" r="50000" b="3489"/>
          <a:stretch/>
        </p:blipFill>
        <p:spPr bwMode="auto">
          <a:xfrm>
            <a:off x="0" y="0"/>
            <a:ext cx="91343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8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CPUT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Remove dependencies</a:t>
            </a:r>
            <a:endParaRPr lang="en-US" dirty="0"/>
          </a:p>
          <a:p>
            <a:pPr lvl="1"/>
            <a:r>
              <a:rPr lang="en-US" dirty="0" smtClean="0"/>
              <a:t>Control the framework.  New features easier to implement at the framework level.  Can tailor the framework for current and future samples.</a:t>
            </a:r>
          </a:p>
          <a:p>
            <a:r>
              <a:rPr lang="en-US" dirty="0" smtClean="0"/>
              <a:t>Platform independence not abstraction</a:t>
            </a:r>
          </a:p>
          <a:p>
            <a:pPr lvl="1"/>
            <a:r>
              <a:rPr lang="en-US" dirty="0" smtClean="0"/>
              <a:t>A little birdie told me about OpenGL, Android, OpenGL ES 2.0…</a:t>
            </a:r>
          </a:p>
          <a:p>
            <a:pPr lvl="1"/>
            <a:r>
              <a:rPr lang="en-US" dirty="0" smtClean="0"/>
              <a:t>Use a common API that still exposes platform specific conventions.  Target different platforms without having to rewrite significant portions of a sample.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01"/>
          <a:stretch/>
        </p:blipFill>
        <p:spPr bwMode="auto">
          <a:xfrm>
            <a:off x="0" y="2822"/>
            <a:ext cx="9148947" cy="685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0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SIMD optimized, multi-threaded software triangle rasterizer</a:t>
            </a:r>
          </a:p>
          <a:p>
            <a:pPr lvl="1"/>
            <a:r>
              <a:rPr lang="en-US" dirty="0" smtClean="0"/>
              <a:t>Inspired by Doug </a:t>
            </a:r>
            <a:r>
              <a:rPr lang="en-US" dirty="0" err="1" smtClean="0"/>
              <a:t>Mcnabb’s</a:t>
            </a:r>
            <a:r>
              <a:rPr lang="en-US" dirty="0" smtClean="0"/>
              <a:t> chalk talk presentations on software quad/triangle rasterizers and EZSIMD</a:t>
            </a:r>
          </a:p>
          <a:p>
            <a:pPr lvl="1"/>
            <a:r>
              <a:rPr lang="en-US" dirty="0" smtClean="0"/>
              <a:t>Opportunity to learn SIMD while revisiting software </a:t>
            </a:r>
            <a:r>
              <a:rPr lang="en-US" dirty="0" err="1" smtClean="0"/>
              <a:t>rasterization</a:t>
            </a:r>
            <a:r>
              <a:rPr lang="en-US" dirty="0" smtClean="0"/>
              <a:t> as a better coder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3048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Rendering pipeline</a:t>
            </a:r>
          </a:p>
          <a:p>
            <a:pPr lvl="1"/>
            <a:r>
              <a:rPr lang="en-US" dirty="0" smtClean="0"/>
              <a:t>For each primitive</a:t>
            </a:r>
          </a:p>
          <a:p>
            <a:pPr lvl="2"/>
            <a:r>
              <a:rPr lang="en-US" dirty="0" smtClean="0"/>
              <a:t>Transform vertices from model to screen space</a:t>
            </a:r>
          </a:p>
          <a:p>
            <a:pPr lvl="2"/>
            <a:r>
              <a:rPr lang="en-US" dirty="0" smtClean="0"/>
              <a:t>Clip primitives to viewing </a:t>
            </a:r>
            <a:r>
              <a:rPr lang="en-US" dirty="0" err="1" smtClean="0"/>
              <a:t>frustrum</a:t>
            </a:r>
            <a:endParaRPr lang="en-US" dirty="0" smtClean="0"/>
          </a:p>
          <a:p>
            <a:pPr lvl="2"/>
            <a:r>
              <a:rPr lang="en-US" dirty="0" smtClean="0"/>
              <a:t>Sort vertices in clockwise order</a:t>
            </a:r>
          </a:p>
          <a:p>
            <a:pPr lvl="2"/>
            <a:r>
              <a:rPr lang="en-US" dirty="0" smtClean="0"/>
              <a:t>Evaluate pixels via a Linear Expression Evaluation</a:t>
            </a:r>
          </a:p>
          <a:p>
            <a:pPr lvl="2"/>
            <a:r>
              <a:rPr lang="en-US" dirty="0" smtClean="0"/>
              <a:t>Interpolate depth, normal, </a:t>
            </a:r>
            <a:r>
              <a:rPr lang="en-US" dirty="0" err="1" smtClean="0"/>
              <a:t>etc</a:t>
            </a:r>
            <a:r>
              <a:rPr lang="en-US" dirty="0" smtClean="0"/>
              <a:t> values at each included pixel, writing values into </a:t>
            </a:r>
            <a:r>
              <a:rPr lang="en-US" dirty="0" err="1" smtClean="0"/>
              <a:t>Gbuffers</a:t>
            </a:r>
            <a:endParaRPr lang="en-US" dirty="0" smtClean="0"/>
          </a:p>
          <a:p>
            <a:pPr lvl="1"/>
            <a:r>
              <a:rPr lang="en-US" dirty="0" smtClean="0"/>
              <a:t>For each screen space pixel</a:t>
            </a:r>
          </a:p>
          <a:p>
            <a:pPr lvl="2"/>
            <a:r>
              <a:rPr lang="en-US" dirty="0" smtClean="0"/>
              <a:t>Calculate shading equation for pixel and write final color to be displayed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Multithreaded design</a:t>
            </a:r>
          </a:p>
          <a:p>
            <a:pPr lvl="1"/>
            <a:r>
              <a:rPr lang="en-US" dirty="0" smtClean="0"/>
              <a:t>Completely parallel execution with one major barrier demanded by the application of deferred rendering</a:t>
            </a:r>
          </a:p>
          <a:p>
            <a:pPr lvl="1"/>
            <a:r>
              <a:rPr lang="en-US" dirty="0" smtClean="0"/>
              <a:t>Writing to G-Buffer(s) is major source of contention</a:t>
            </a:r>
          </a:p>
          <a:p>
            <a:pPr lvl="2"/>
            <a:r>
              <a:rPr lang="en-US" dirty="0" smtClean="0"/>
              <a:t>Implemented via lockless algorithm using </a:t>
            </a:r>
            <a:r>
              <a:rPr lang="en-US" dirty="0" err="1" smtClean="0"/>
              <a:t>InterlockedCompareExchange</a:t>
            </a:r>
            <a:endParaRPr lang="en-US" dirty="0" smtClean="0"/>
          </a:p>
          <a:p>
            <a:pPr lvl="1"/>
            <a:r>
              <a:rPr lang="en-US" dirty="0" smtClean="0"/>
              <a:t>Still thinking about how best to schedule primitives; naïve </a:t>
            </a:r>
            <a:r>
              <a:rPr lang="en-US" smtClean="0"/>
              <a:t>parallel_for</a:t>
            </a:r>
            <a:r>
              <a:rPr lang="en-US" dirty="0" smtClean="0"/>
              <a:t> for now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SIMD</a:t>
            </a:r>
          </a:p>
          <a:p>
            <a:pPr lvl="1"/>
            <a:r>
              <a:rPr lang="en-US" dirty="0" smtClean="0"/>
              <a:t>Vectors and matrices </a:t>
            </a:r>
            <a:r>
              <a:rPr lang="en-US" dirty="0" err="1" smtClean="0"/>
              <a:t>typedefs</a:t>
            </a:r>
            <a:r>
              <a:rPr lang="en-US" dirty="0" smtClean="0"/>
              <a:t> of _m128s (</a:t>
            </a:r>
            <a:r>
              <a:rPr lang="en-US" dirty="0" err="1" smtClean="0"/>
              <a:t>ala</a:t>
            </a:r>
            <a:r>
              <a:rPr lang="en-US" dirty="0" smtClean="0"/>
              <a:t> </a:t>
            </a:r>
            <a:r>
              <a:rPr lang="en-US" dirty="0" err="1" smtClean="0"/>
              <a:t>XNAMath</a:t>
            </a:r>
            <a:r>
              <a:rPr lang="en-US" dirty="0" smtClean="0"/>
              <a:t>, </a:t>
            </a:r>
            <a:r>
              <a:rPr lang="en-US" dirty="0" err="1" smtClean="0"/>
              <a:t>Vmath</a:t>
            </a:r>
            <a:r>
              <a:rPr lang="en-US" dirty="0" smtClean="0"/>
              <a:t> and in keeping with </a:t>
            </a:r>
            <a:r>
              <a:rPr lang="en-US" i="1" dirty="0"/>
              <a:t>Designing Fast Cross-Platform SIMD Vector </a:t>
            </a:r>
            <a:r>
              <a:rPr lang="en-US" i="1" dirty="0" smtClean="0"/>
              <a:t>Libraries </a:t>
            </a:r>
            <a:r>
              <a:rPr lang="en-US" dirty="0" smtClean="0"/>
              <a:t>(Gustavo Oliveira January 2010)</a:t>
            </a:r>
          </a:p>
          <a:p>
            <a:pPr lvl="1"/>
            <a:r>
              <a:rPr lang="en-US" dirty="0" smtClean="0"/>
              <a:t>Vertex information kept as _m128s from initial load to writing into depth buffer/</a:t>
            </a:r>
            <a:r>
              <a:rPr lang="en-US" dirty="0" err="1" smtClean="0"/>
              <a:t>shader</a:t>
            </a:r>
            <a:r>
              <a:rPr lang="en-US" dirty="0" smtClean="0"/>
              <a:t> calculation</a:t>
            </a:r>
          </a:p>
          <a:p>
            <a:pPr lvl="1"/>
            <a:r>
              <a:rPr lang="en-US" dirty="0" smtClean="0"/>
              <a:t>Use of instructions from SSE1-4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471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Q/A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Other interesting bits</a:t>
            </a:r>
          </a:p>
          <a:p>
            <a:pPr lvl="1"/>
            <a:r>
              <a:rPr lang="en-US" dirty="0" smtClean="0"/>
              <a:t>Render pipeline</a:t>
            </a:r>
          </a:p>
          <a:p>
            <a:pPr lvl="2"/>
            <a:r>
              <a:rPr lang="en-US" dirty="0" smtClean="0"/>
              <a:t>Component of primitives that define render steps</a:t>
            </a:r>
          </a:p>
          <a:p>
            <a:pPr lvl="2"/>
            <a:r>
              <a:rPr lang="en-US" dirty="0" err="1" smtClean="0"/>
              <a:t>Templated</a:t>
            </a:r>
            <a:r>
              <a:rPr lang="en-US" dirty="0" smtClean="0"/>
              <a:t> class; specializations define different steps (</a:t>
            </a:r>
            <a:r>
              <a:rPr lang="en-US" dirty="0" err="1" smtClean="0"/>
              <a:t>ie</a:t>
            </a:r>
            <a:r>
              <a:rPr lang="en-US" dirty="0" smtClean="0"/>
              <a:t> triangles </a:t>
            </a:r>
            <a:r>
              <a:rPr lang="en-US" dirty="0" err="1" smtClean="0"/>
              <a:t>vs</a:t>
            </a:r>
            <a:r>
              <a:rPr lang="en-US" dirty="0" smtClean="0"/>
              <a:t> quads)</a:t>
            </a:r>
          </a:p>
          <a:p>
            <a:pPr lvl="2"/>
            <a:r>
              <a:rPr lang="en-US" dirty="0" smtClean="0"/>
              <a:t>Implemented as array of member function pointers of singleton render class.  Primitives can walk, skip or sort this array as needed.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CPUT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97123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95400"/>
            <a:ext cx="8497124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08530" y="4648200"/>
            <a:ext cx="2289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DirectX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8530" y="4673600"/>
            <a:ext cx="247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OpenGL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12511" cy="1143000"/>
          </a:xfrm>
        </p:spPr>
        <p:txBody>
          <a:bodyPr/>
          <a:lstStyle/>
          <a:p>
            <a:r>
              <a:rPr lang="en-US" dirty="0" smtClean="0"/>
              <a:t>Background: CPUT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455837"/>
            <a:ext cx="6400800" cy="753963"/>
          </a:xfrm>
        </p:spPr>
        <p:txBody>
          <a:bodyPr/>
          <a:lstStyle/>
          <a:p>
            <a:r>
              <a:rPr lang="en-US" dirty="0" smtClean="0"/>
              <a:t>Anatomy of a sample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35705" r="13724" b="37254"/>
          <a:stretch/>
        </p:blipFill>
        <p:spPr bwMode="auto">
          <a:xfrm>
            <a:off x="381000" y="2486378"/>
            <a:ext cx="8382000" cy="360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47381" y="2362200"/>
            <a:ext cx="38088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Inherit from CPUT_DX11 (or </a:t>
            </a:r>
          </a:p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CPUT_OG31)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3429000" y="2777699"/>
            <a:ext cx="818381" cy="1179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343400" y="3276600"/>
            <a:ext cx="37768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Overloaded virtual methods</a:t>
            </a:r>
          </a:p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that drive sample execution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600200" y="3700880"/>
            <a:ext cx="2743201" cy="1404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752601" y="3700880"/>
            <a:ext cx="2590800" cy="1633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81200" y="3700880"/>
            <a:ext cx="2362201" cy="1785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6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512511" cy="1143000"/>
          </a:xfrm>
        </p:spPr>
        <p:txBody>
          <a:bodyPr/>
          <a:lstStyle/>
          <a:p>
            <a:r>
              <a:rPr lang="en-US" dirty="0" smtClean="0"/>
              <a:t>Background: CPUT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0" y="1524000"/>
            <a:ext cx="6400800" cy="3474720"/>
          </a:xfrm>
        </p:spPr>
        <p:txBody>
          <a:bodyPr/>
          <a:lstStyle/>
          <a:p>
            <a:r>
              <a:rPr lang="en-US" dirty="0" smtClean="0"/>
              <a:t>Quality of life/utility features</a:t>
            </a:r>
          </a:p>
          <a:p>
            <a:pPr lvl="1"/>
            <a:r>
              <a:rPr lang="en-US" dirty="0" smtClean="0"/>
              <a:t>Easy to use simple GUI system</a:t>
            </a:r>
          </a:p>
          <a:p>
            <a:pPr lvl="1"/>
            <a:r>
              <a:rPr lang="en-US" dirty="0" err="1" smtClean="0"/>
              <a:t>Shader</a:t>
            </a:r>
            <a:r>
              <a:rPr lang="en-US" dirty="0" smtClean="0"/>
              <a:t> reflection</a:t>
            </a:r>
          </a:p>
          <a:p>
            <a:r>
              <a:rPr lang="en-US" dirty="0" smtClean="0"/>
              <a:t>Combining framework and direct API calls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26844" r="28883" b="33535"/>
          <a:stretch/>
        </p:blipFill>
        <p:spPr bwMode="auto">
          <a:xfrm>
            <a:off x="762000" y="3429000"/>
            <a:ext cx="7620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9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CPRT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we have a new framework.  Now we need a way to handle assets…</a:t>
            </a:r>
          </a:p>
          <a:p>
            <a:r>
              <a:rPr lang="en-US" dirty="0" err="1" smtClean="0"/>
              <a:t>SDKMesh</a:t>
            </a:r>
            <a:r>
              <a:rPr lang="en-US" dirty="0" smtClean="0"/>
              <a:t> drawbacks:</a:t>
            </a:r>
          </a:p>
          <a:p>
            <a:pPr lvl="1"/>
            <a:r>
              <a:rPr lang="en-US" dirty="0" smtClean="0"/>
              <a:t>Tied to DirectX</a:t>
            </a:r>
          </a:p>
          <a:p>
            <a:pPr lvl="1"/>
            <a:r>
              <a:rPr lang="en-US" dirty="0" smtClean="0"/>
              <a:t>Inextensible; limited feature set</a:t>
            </a:r>
          </a:p>
          <a:p>
            <a:r>
              <a:rPr lang="en-US" dirty="0" smtClean="0"/>
              <a:t>Enter CPRT</a:t>
            </a:r>
          </a:p>
          <a:p>
            <a:pPr lvl="1"/>
            <a:r>
              <a:rPr lang="en-US" dirty="0" smtClean="0"/>
              <a:t>Modular, heavily </a:t>
            </a:r>
            <a:r>
              <a:rPr lang="en-US" dirty="0" err="1" smtClean="0"/>
              <a:t>templated</a:t>
            </a:r>
            <a:r>
              <a:rPr lang="en-US" dirty="0" smtClean="0"/>
              <a:t> architecture</a:t>
            </a:r>
          </a:p>
          <a:p>
            <a:pPr lvl="1"/>
            <a:r>
              <a:rPr lang="en-US" dirty="0" smtClean="0"/>
              <a:t>Easy to add support for new assets in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3953</TotalTime>
  <Words>2934</Words>
  <Application>Microsoft Office PowerPoint</Application>
  <PresentationFormat>On-screen Show (4:3)</PresentationFormat>
  <Paragraphs>348</Paragraphs>
  <Slides>57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Slipstream</vt:lpstr>
      <vt:lpstr>The Wonderful World of Tools Programming</vt:lpstr>
      <vt:lpstr>Topics</vt:lpstr>
      <vt:lpstr>Bit About Me</vt:lpstr>
      <vt:lpstr>Background: Existing Samples Framework</vt:lpstr>
      <vt:lpstr>Background: CPUT Motivation</vt:lpstr>
      <vt:lpstr>Background: CPUT</vt:lpstr>
      <vt:lpstr>Background: CPUT</vt:lpstr>
      <vt:lpstr>Background: CPUT</vt:lpstr>
      <vt:lpstr>Background: CPRT</vt:lpstr>
      <vt:lpstr>Background: CPRT</vt:lpstr>
      <vt:lpstr>Tool Development: The beginning</vt:lpstr>
      <vt:lpstr>Tool Development: Early Steps</vt:lpstr>
      <vt:lpstr>PowerPoint Presentation</vt:lpstr>
      <vt:lpstr>Tool Development: Early Steps</vt:lpstr>
      <vt:lpstr>Tool Development: Early Steps</vt:lpstr>
      <vt:lpstr>Tool Development: Early Steps</vt:lpstr>
      <vt:lpstr>PowerPoint Presentation</vt:lpstr>
      <vt:lpstr>Tool Development: Building a CPUT sample</vt:lpstr>
      <vt:lpstr>Tool Development: Model viewer features</vt:lpstr>
      <vt:lpstr>Tool Development: Model viewer features</vt:lpstr>
      <vt:lpstr>Tool Development: Model viewer features</vt:lpstr>
      <vt:lpstr>Tool Development: Model viewer features</vt:lpstr>
      <vt:lpstr>PowerPoint Presentation</vt:lpstr>
      <vt:lpstr>Tool Development: Model viewer features</vt:lpstr>
      <vt:lpstr>Tool Development: Model viewer features</vt:lpstr>
      <vt:lpstr>Tool Development: Model viewer features</vt:lpstr>
      <vt:lpstr>Tool Development: CPRT interface early steps</vt:lpstr>
      <vt:lpstr>Tool Development: CPRT interface early steps</vt:lpstr>
      <vt:lpstr>PowerPoint Presentation</vt:lpstr>
      <vt:lpstr>Tool Development: CPRT interface features</vt:lpstr>
      <vt:lpstr>PowerPoint Presentation</vt:lpstr>
      <vt:lpstr>Tool Development: CPRT interface features</vt:lpstr>
      <vt:lpstr>Tool Development: CPRT interface features</vt:lpstr>
      <vt:lpstr>Tool Development: CPRT interface features</vt:lpstr>
      <vt:lpstr>Tool Development: CPRT interface features</vt:lpstr>
      <vt:lpstr>Tool Development: Detour</vt:lpstr>
      <vt:lpstr>Tool Development: CPRT interface features</vt:lpstr>
      <vt:lpstr>Tool Development: CPRT interface features</vt:lpstr>
      <vt:lpstr>Tool Development: CPRT interface features</vt:lpstr>
      <vt:lpstr>Tool Development: CPRT interface features</vt:lpstr>
      <vt:lpstr>Tool Development: CPRT interface features</vt:lpstr>
      <vt:lpstr>Tool Development: CPRT interface features</vt:lpstr>
      <vt:lpstr>CPRT Contributions</vt:lpstr>
      <vt:lpstr>CPRT/CPUT Contributions</vt:lpstr>
      <vt:lpstr>CPRT/CPUT Contributions</vt:lpstr>
      <vt:lpstr>PowerPoint Presentation</vt:lpstr>
      <vt:lpstr>Personal Projects</vt:lpstr>
      <vt:lpstr>Personal Projects</vt:lpstr>
      <vt:lpstr>PowerPoint Presentation</vt:lpstr>
      <vt:lpstr>PowerPoint Presentation</vt:lpstr>
      <vt:lpstr>Personal Projects</vt:lpstr>
      <vt:lpstr>Personal Projects</vt:lpstr>
      <vt:lpstr>Personal Projects</vt:lpstr>
      <vt:lpstr>Personal Projects</vt:lpstr>
      <vt:lpstr>PowerPoint Presentation</vt:lpstr>
      <vt:lpstr>Q/A</vt:lpstr>
      <vt:lpstr>Personal Projects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 Presentation</dc:title>
  <dc:creator>Sean</dc:creator>
  <cp:lastModifiedBy>Sean</cp:lastModifiedBy>
  <cp:revision>80</cp:revision>
  <dcterms:created xsi:type="dcterms:W3CDTF">2011-07-30T02:27:42Z</dcterms:created>
  <dcterms:modified xsi:type="dcterms:W3CDTF">2011-08-04T06:32:23Z</dcterms:modified>
</cp:coreProperties>
</file>